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86" r:id="rId3"/>
    <p:sldId id="261" r:id="rId4"/>
    <p:sldId id="287" r:id="rId5"/>
    <p:sldId id="290" r:id="rId6"/>
    <p:sldId id="288" r:id="rId7"/>
    <p:sldId id="285" r:id="rId8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/>
          <a:lstStyle>
            <a:lvl1pPr algn="r">
              <a:defRPr sz="1200"/>
            </a:lvl1pPr>
          </a:lstStyle>
          <a:p>
            <a:fld id="{F5949EDB-373D-414C-B941-6357F08612B3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3494" tIns="46747" rIns="93494" bIns="46747" rtlCol="0" anchor="b"/>
          <a:lstStyle>
            <a:lvl1pPr algn="r">
              <a:defRPr sz="1200"/>
            </a:lvl1pPr>
          </a:lstStyle>
          <a:p>
            <a:fld id="{9DA57A33-55D8-4823-9F85-D3B792E82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57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7053" cy="46577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4614" y="0"/>
            <a:ext cx="3057053" cy="46577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fld id="{FCD71D69-66E3-4342-A7AA-BD3F0569DA61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8500"/>
            <a:ext cx="46561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1" tIns="45875" rIns="91751" bIns="4587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965" y="4422459"/>
            <a:ext cx="5641333" cy="4188778"/>
          </a:xfrm>
          <a:prstGeom prst="rect">
            <a:avLst/>
          </a:prstGeom>
        </p:spPr>
        <p:txBody>
          <a:bodyPr vert="horz" lIns="91751" tIns="45875" rIns="91751" bIns="4587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1738"/>
            <a:ext cx="3057053" cy="46577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4614" y="8841738"/>
            <a:ext cx="3057053" cy="46577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88ED2367-F8D8-4FCB-BF0F-010304E34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680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ction No."/>
          <p:cNvSpPr>
            <a:spLocks noGrp="1"/>
          </p:cNvSpPr>
          <p:nvPr>
            <p:ph type="body" idx="1" hasCustomPrompt="1"/>
            <p:custDataLst>
              <p:tags r:id="rId1"/>
            </p:custDataLst>
          </p:nvPr>
        </p:nvSpPr>
        <p:spPr>
          <a:xfrm>
            <a:off x="482138" y="1008529"/>
            <a:ext cx="8179724" cy="403412"/>
          </a:xfrm>
        </p:spPr>
        <p:txBody>
          <a:bodyPr wrap="none" tIns="0" bIns="0" anchor="t"/>
          <a:lstStyle>
            <a:lvl1pPr marL="0" indent="0">
              <a:buNone/>
              <a:defRPr sz="2900" b="0" i="0">
                <a:solidFill>
                  <a:schemeClr val="tx1"/>
                </a:solidFill>
                <a:latin typeface="+mj-lt"/>
              </a:defRPr>
            </a:lvl1pPr>
            <a:lvl2pPr marL="45693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8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7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Click to edit Section Divider style</a:t>
            </a:r>
          </a:p>
        </p:txBody>
      </p:sp>
      <p:sp>
        <p:nvSpPr>
          <p:cNvPr id="13" name="Section Divider Title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82138" y="1420011"/>
            <a:ext cx="8179724" cy="446276"/>
          </a:xfrm>
        </p:spPr>
        <p:txBody>
          <a:bodyPr wrap="square" tIns="0" bIns="0" anchor="t">
            <a:spAutoFit/>
          </a:bodyPr>
          <a:lstStyle>
            <a:lvl1pPr algn="l">
              <a:defRPr sz="2900" b="1" i="1" cap="none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add Section Divider Title</a:t>
            </a:r>
          </a:p>
        </p:txBody>
      </p:sp>
      <p:sp>
        <p:nvSpPr>
          <p:cNvPr id="11" name="Slide Tags" hidden="1"/>
          <p:cNvSpPr txBox="1"/>
          <p:nvPr>
            <p:custDataLst>
              <p:tags r:id="rId3"/>
            </p:custDataLst>
          </p:nvPr>
        </p:nvSpPr>
        <p:spPr>
          <a:xfrm>
            <a:off x="0" y="201706"/>
            <a:ext cx="1454727" cy="359850"/>
          </a:xfrm>
          <a:prstGeom prst="rect">
            <a:avLst/>
          </a:prstGeom>
          <a:noFill/>
        </p:spPr>
        <p:txBody>
          <a:bodyPr wrap="square" lIns="82021" tIns="41010" rIns="82021" bIns="41010" rtlCol="0">
            <a:spAutoFit/>
          </a:bodyPr>
          <a:lstStyle/>
          <a:p>
            <a:r>
              <a:rPr lang="en-GB" dirty="0"/>
              <a:t>Slide Tags</a:t>
            </a:r>
          </a:p>
        </p:txBody>
      </p:sp>
      <p:sp>
        <p:nvSpPr>
          <p:cNvPr id="9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8361226" y="6430384"/>
            <a:ext cx="290945" cy="9387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897"/>
              </a:lnSpc>
            </a:pPr>
            <a:endParaRPr lang="en-GB" sz="800" noProof="0" dirty="0"/>
          </a:p>
        </p:txBody>
      </p:sp>
      <p:sp>
        <p:nvSpPr>
          <p:cNvPr id="10" name="Section Footer"/>
          <p:cNvSpPr txBox="1"/>
          <p:nvPr>
            <p:custDataLst>
              <p:tags r:id="rId5"/>
            </p:custDataLst>
          </p:nvPr>
        </p:nvSpPr>
        <p:spPr>
          <a:xfrm>
            <a:off x="488636" y="6297094"/>
            <a:ext cx="4015047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800" noProof="0" dirty="0">
              <a:solidFill>
                <a:schemeClr val="tx1"/>
              </a:solidFill>
            </a:endParaRPr>
          </a:p>
        </p:txBody>
      </p:sp>
      <p:sp>
        <p:nvSpPr>
          <p:cNvPr id="17" name="Presentation Disclaimer" hidden="1"/>
          <p:cNvSpPr txBox="1"/>
          <p:nvPr>
            <p:custDataLst>
              <p:tags r:id="rId6"/>
            </p:custDataLst>
          </p:nvPr>
        </p:nvSpPr>
        <p:spPr>
          <a:xfrm>
            <a:off x="488632" y="6179937"/>
            <a:ext cx="7340138" cy="1222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800" dirty="0"/>
          </a:p>
        </p:txBody>
      </p:sp>
      <p:cxnSp>
        <p:nvCxnSpPr>
          <p:cNvPr id="12" name="Frame Line"/>
          <p:cNvCxnSpPr/>
          <p:nvPr/>
        </p:nvCxnSpPr>
        <p:spPr>
          <a:xfrm flipV="1">
            <a:off x="346366" y="941294"/>
            <a:ext cx="8312729" cy="153296"/>
          </a:xfrm>
          <a:prstGeom prst="bentConnector3">
            <a:avLst>
              <a:gd name="adj1" fmla="val 0"/>
            </a:avLst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C:\Users\AGM COMPUTER\Desktop\Golden jubilee Log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8770" y="148041"/>
            <a:ext cx="865696" cy="723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741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xmlns="" id="{DBBBC4AE-76C2-4923-8ECC-BCC5A4E0DAB5}"/>
              </a:ext>
            </a:extLst>
          </p:cNvPr>
          <p:cNvSpPr txBox="1">
            <a:spLocks/>
          </p:cNvSpPr>
          <p:nvPr/>
        </p:nvSpPr>
        <p:spPr>
          <a:xfrm>
            <a:off x="419100" y="2362200"/>
            <a:ext cx="8305800" cy="150810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3865" rtl="0" eaLnBrk="1" latinLnBrk="0" hangingPunct="1">
              <a:spcBef>
                <a:spcPct val="0"/>
              </a:spcBef>
              <a:buNone/>
              <a:defRPr sz="2900" b="1" i="1" kern="1200" cap="none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i="0" dirty="0" smtClean="0">
                <a:latin typeface="Calibri" panose="020F0502020204030204" pitchFamily="34" charset="0"/>
              </a:rPr>
              <a:t>DGQI</a:t>
            </a:r>
          </a:p>
          <a:p>
            <a:pPr algn="ctr"/>
            <a:r>
              <a:rPr lang="en-GB" sz="4000" i="0" dirty="0" smtClean="0">
                <a:latin typeface="Calibri" panose="020F0502020204030204" pitchFamily="34" charset="0"/>
              </a:rPr>
              <a:t>Online </a:t>
            </a:r>
            <a:r>
              <a:rPr lang="en-GB" sz="4000" i="0">
                <a:latin typeface="Calibri" panose="020F0502020204030204" pitchFamily="34" charset="0"/>
              </a:rPr>
              <a:t>Storage </a:t>
            </a:r>
            <a:r>
              <a:rPr lang="en-GB" sz="4000" i="0" smtClean="0">
                <a:latin typeface="Calibri" panose="020F0502020204030204" pitchFamily="34" charset="0"/>
              </a:rPr>
              <a:t>Management</a:t>
            </a:r>
            <a:r>
              <a:rPr lang="en-GB" sz="4000" i="0" dirty="0">
                <a:latin typeface="Calibri" panose="020F0502020204030204" pitchFamily="34" charset="0"/>
              </a:rPr>
              <a:t/>
            </a:r>
            <a:br>
              <a:rPr lang="en-GB" sz="4000" i="0" dirty="0">
                <a:latin typeface="Calibri" panose="020F0502020204030204" pitchFamily="34" charset="0"/>
              </a:rPr>
            </a:br>
            <a:endParaRPr lang="en-GB" sz="1800" i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52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5831" y="990600"/>
            <a:ext cx="830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 algn="just">
              <a:buAutoNum type="romanLcPeriod" startAt="2"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45831" y="304800"/>
            <a:ext cx="7197969" cy="4924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3200" b="1" smtClean="0">
                <a:latin typeface="Calibri" panose="020F0502020204030204" pitchFamily="34" charset="0"/>
                <a:cs typeface="Arial" pitchFamily="34" charset="0"/>
              </a:rPr>
              <a:t>Objective </a:t>
            </a:r>
            <a:r>
              <a:rPr lang="en-US" sz="3200" b="1" dirty="0" smtClean="0">
                <a:latin typeface="Calibri" panose="020F0502020204030204" pitchFamily="34" charset="0"/>
                <a:cs typeface="Arial" pitchFamily="34" charset="0"/>
              </a:rPr>
              <a:t>of Online Storage Management</a:t>
            </a:r>
            <a:endParaRPr lang="en-US" sz="3200" b="1" noProof="0" dirty="0">
              <a:solidFill>
                <a:schemeClr val="tx1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700F38C-8140-4E7C-BE03-F6203857C954}"/>
              </a:ext>
            </a:extLst>
          </p:cNvPr>
          <p:cNvSpPr txBox="1"/>
          <p:nvPr/>
        </p:nvSpPr>
        <p:spPr>
          <a:xfrm>
            <a:off x="345830" y="1359932"/>
            <a:ext cx="8417170" cy="470898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FCI has implemented 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Depot Online System (DOS) </a:t>
            </a:r>
          </a:p>
          <a:p>
            <a:pPr marL="742736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To cater to end-to-end automation of depot operations</a:t>
            </a:r>
          </a:p>
          <a:p>
            <a:pPr marL="742736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In its Owned and Hired godowns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noProof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DCP States store food grains in their own (State Agency) godowns</a:t>
            </a:r>
          </a:p>
          <a:p>
            <a:pPr marL="742736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Varied levels of automation and standardization of Storage management practices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No central system exists </a:t>
            </a:r>
          </a:p>
          <a:p>
            <a:pPr marL="742736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To ensure monitoring of SOPs and standards/guidelines laid out by the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GoI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FCI undertook assessment</a:t>
            </a:r>
          </a:p>
          <a:p>
            <a:pPr marL="742736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Of existing landscape, current SOP compliance levels, automation levels </a:t>
            </a:r>
          </a:p>
          <a:p>
            <a:pPr marL="742736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Gap analysis to devise the 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Minimum Storage Specifications (MSS)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noProof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Subsequently, the automation/computerization of Storage Operations to be undertaken along with the development of a Central portal (Umbrella Application)</a:t>
            </a:r>
          </a:p>
        </p:txBody>
      </p:sp>
    </p:spTree>
    <p:extLst>
      <p:ext uri="{BB962C8B-B14F-4D97-AF65-F5344CB8AC3E}">
        <p14:creationId xmlns:p14="http://schemas.microsoft.com/office/powerpoint/2010/main" val="3316087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5831" y="990600"/>
            <a:ext cx="830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 algn="just">
              <a:buAutoNum type="romanLcPeriod" startAt="2"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45831" y="291548"/>
            <a:ext cx="7197969" cy="43088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Arial" pitchFamily="34" charset="0"/>
              </a:rPr>
              <a:t>Minimum Storage Specifications</a:t>
            </a:r>
            <a:endParaRPr lang="en-US" sz="2800" b="1" noProof="0" dirty="0">
              <a:solidFill>
                <a:schemeClr val="tx1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700F38C-8140-4E7C-BE03-F6203857C954}"/>
              </a:ext>
            </a:extLst>
          </p:cNvPr>
          <p:cNvSpPr txBox="1"/>
          <p:nvPr/>
        </p:nvSpPr>
        <p:spPr>
          <a:xfrm>
            <a:off x="345831" y="1175266"/>
            <a:ext cx="8305800" cy="553997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u="sng" noProof="0" dirty="0">
                <a:solidFill>
                  <a:schemeClr val="tx1"/>
                </a:solidFill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Capability to compute storage capacity: </a:t>
            </a:r>
            <a:r>
              <a:rPr lang="en-US" b="1" u="sng" noProof="0" dirty="0" smtClean="0">
                <a:solidFill>
                  <a:schemeClr val="tx1"/>
                </a:solidFill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n-US" noProof="0" dirty="0" smtClean="0">
                <a:solidFill>
                  <a:schemeClr val="tx1"/>
                </a:solidFill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Whether</a:t>
            </a:r>
            <a:r>
              <a:rPr lang="en-US" dirty="0" smtClean="0"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n-US" dirty="0"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the system has the inherent capability to compute the storage capacity available at the storage point and to capture capacity utilization on a daily basis.</a:t>
            </a:r>
            <a:endParaRPr lang="en-US" b="1" noProof="0" dirty="0">
              <a:solidFill>
                <a:schemeClr val="tx1"/>
              </a:solidFill>
              <a:latin typeface="Arial Black" pitchFamily="34" charset="0"/>
              <a:ea typeface="Cambria" panose="02040503050406030204" pitchFamily="18" charset="0"/>
              <a:cs typeface="Arial" pitchFamily="34" charset="0"/>
            </a:endParaRPr>
          </a:p>
          <a:p>
            <a:endParaRPr lang="en-US" b="1" dirty="0">
              <a:latin typeface="Arial Black" pitchFamily="34" charset="0"/>
              <a:ea typeface="Cambria" panose="02040503050406030204" pitchFamily="18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u="sng" noProof="0" dirty="0">
                <a:solidFill>
                  <a:schemeClr val="tx1"/>
                </a:solidFill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Capability to reflect stock position:</a:t>
            </a:r>
            <a:r>
              <a:rPr lang="en-US" b="1" noProof="0" dirty="0">
                <a:solidFill>
                  <a:schemeClr val="tx1"/>
                </a:solidFill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n-US" b="1" noProof="0" dirty="0" smtClean="0">
                <a:solidFill>
                  <a:schemeClr val="tx1"/>
                </a:solidFill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n-US" noProof="0" dirty="0" smtClean="0">
                <a:solidFill>
                  <a:schemeClr val="tx1"/>
                </a:solidFill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Depiction </a:t>
            </a:r>
            <a:r>
              <a:rPr lang="en-US" noProof="0" dirty="0">
                <a:solidFill>
                  <a:schemeClr val="tx1"/>
                </a:solidFill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of Opening Balance, Issues (Dispatches, Scheme-wise offtake) and Closing balance of stock position at the storage point; ability to capture the crop year-wise break-up of stocks held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latin typeface="Arial Black" pitchFamily="34" charset="0"/>
              <a:ea typeface="Cambria" panose="02040503050406030204" pitchFamily="18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u="sng" dirty="0"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Stacking and Truck-wise receipt information</a:t>
            </a:r>
            <a:r>
              <a:rPr lang="en-US" b="1" u="sng" dirty="0" smtClean="0"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:</a:t>
            </a:r>
            <a:r>
              <a:rPr lang="en-US" b="1" dirty="0" smtClean="0"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  </a:t>
            </a:r>
            <a:r>
              <a:rPr lang="en-US" dirty="0"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Capability to drill down to the stack level in a storage point and be able to correlate stacks with the details of the trucks on which the stock was received</a:t>
            </a:r>
            <a:endParaRPr lang="en-US" b="1" dirty="0">
              <a:latin typeface="Arial Black" pitchFamily="34" charset="0"/>
              <a:ea typeface="Cambria" panose="02040503050406030204" pitchFamily="18" charset="0"/>
              <a:cs typeface="Arial" pitchFamily="34" charset="0"/>
            </a:endParaRPr>
          </a:p>
          <a:p>
            <a:endParaRPr lang="en-US" b="1" dirty="0">
              <a:latin typeface="Arial Black" pitchFamily="34" charset="0"/>
              <a:ea typeface="Cambria" panose="02040503050406030204" pitchFamily="18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u="sng" noProof="0" dirty="0">
                <a:solidFill>
                  <a:schemeClr val="tx1"/>
                </a:solidFill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Infestation status </a:t>
            </a:r>
            <a:r>
              <a:rPr lang="en-US" b="1" u="sng" dirty="0"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and </a:t>
            </a:r>
            <a:r>
              <a:rPr lang="en-US" b="1" u="sng" noProof="0" dirty="0">
                <a:solidFill>
                  <a:schemeClr val="tx1"/>
                </a:solidFill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Treatment details of stacks</a:t>
            </a:r>
            <a:r>
              <a:rPr lang="en-US" b="1" u="sng" noProof="0" dirty="0" smtClean="0">
                <a:solidFill>
                  <a:schemeClr val="tx1"/>
                </a:solidFill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:</a:t>
            </a:r>
            <a:r>
              <a:rPr lang="en-US" b="1" noProof="0" dirty="0" smtClean="0">
                <a:solidFill>
                  <a:schemeClr val="tx1"/>
                </a:solidFill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  </a:t>
            </a:r>
            <a:r>
              <a:rPr lang="en-US" dirty="0">
                <a:latin typeface="Arial Black" pitchFamily="34" charset="0"/>
                <a:ea typeface="Cambria" panose="02040503050406030204" pitchFamily="18" charset="0"/>
                <a:cs typeface="Arial" pitchFamily="34" charset="0"/>
              </a:rPr>
              <a:t>Ability to capture the quality details of the stacks, their current status of infestation and the treatments applied to the stacks</a:t>
            </a:r>
            <a:endParaRPr lang="en-US" noProof="0" dirty="0">
              <a:solidFill>
                <a:schemeClr val="tx1"/>
              </a:solidFill>
              <a:latin typeface="Arial Black" pitchFamily="34" charset="0"/>
              <a:ea typeface="Cambria" panose="02040503050406030204" pitchFamily="18" charset="0"/>
              <a:cs typeface="Arial" pitchFamily="34" charset="0"/>
            </a:endParaRPr>
          </a:p>
          <a:p>
            <a:endParaRPr lang="en-US" sz="1600" noProof="0" dirty="0">
              <a:solidFill>
                <a:schemeClr val="tx1"/>
              </a:solidFill>
              <a:latin typeface="Arial Black" pitchFamily="34" charset="0"/>
              <a:ea typeface="Cambria" panose="02040503050406030204" pitchFamily="18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noProof="0" dirty="0">
              <a:solidFill>
                <a:schemeClr val="tx1"/>
              </a:solidFill>
              <a:latin typeface="Arial Black" pitchFamily="34" charset="0"/>
              <a:ea typeface="Cambria" panose="0204050305040603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74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5831" y="990600"/>
            <a:ext cx="830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 algn="just">
              <a:buAutoNum type="romanLcPeriod" startAt="2"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45831" y="304800"/>
            <a:ext cx="7197969" cy="4924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3200" b="1" noProof="0" dirty="0"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rPr>
              <a:t>Steps to be Undertaken - Timelines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="" xmlns:a16="http://schemas.microsoft.com/office/drawing/2014/main" id="{3F8AE758-7D21-40A8-8EB9-1DB68F5C35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3091"/>
              </p:ext>
            </p:extLst>
          </p:nvPr>
        </p:nvGraphicFramePr>
        <p:xfrm>
          <a:off x="3957638" y="3233738"/>
          <a:ext cx="12287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Worksheet" r:id="rId3" imgW="1228517" imgH="390301" progId="Excel.Sheet.12">
                  <p:embed/>
                </p:oleObj>
              </mc:Choice>
              <mc:Fallback>
                <p:oleObj name="Worksheet" r:id="rId3" imgW="1228517" imgH="39030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7638" y="3233738"/>
                        <a:ext cx="1228725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Table 11">
            <a:extLst>
              <a:ext uri="{FF2B5EF4-FFF2-40B4-BE49-F238E27FC236}">
                <a16:creationId xmlns="" xmlns:a16="http://schemas.microsoft.com/office/drawing/2014/main" id="{C02CB69E-3A7C-400F-8701-F6B721FD35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926755"/>
              </p:ext>
            </p:extLst>
          </p:nvPr>
        </p:nvGraphicFramePr>
        <p:xfrm>
          <a:off x="345831" y="1219330"/>
          <a:ext cx="8493369" cy="5245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842">
                  <a:extLst>
                    <a:ext uri="{9D8B030D-6E8A-4147-A177-3AD203B41FA5}">
                      <a16:colId xmlns="" xmlns:a16="http://schemas.microsoft.com/office/drawing/2014/main" val="1620070357"/>
                    </a:ext>
                  </a:extLst>
                </a:gridCol>
                <a:gridCol w="7530527">
                  <a:extLst>
                    <a:ext uri="{9D8B030D-6E8A-4147-A177-3AD203B41FA5}">
                      <a16:colId xmlns="" xmlns:a16="http://schemas.microsoft.com/office/drawing/2014/main" val="453406296"/>
                    </a:ext>
                  </a:extLst>
                </a:gridCol>
              </a:tblGrid>
              <a:tr h="418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effectLst/>
                          <a:latin typeface="Cambria" panose="02040503050406030204" pitchFamily="18" charset="0"/>
                        </a:rPr>
                        <a:t>S. No.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effectLst/>
                          <a:latin typeface="Cambria" panose="02040503050406030204" pitchFamily="18" charset="0"/>
                        </a:rPr>
                        <a:t>Details/Activities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901321661"/>
                  </a:ext>
                </a:extLst>
              </a:tr>
              <a:tr h="8616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b="0" i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Assessment of the existing landscape, SOP Compliance Levels, Assessment of Automation Levels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59247801"/>
                  </a:ext>
                </a:extLst>
              </a:tr>
              <a:tr h="2990354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algn="ctr"/>
                      <a:r>
                        <a:rPr lang="en-US" sz="16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Gaps Analysis:</a:t>
                      </a:r>
                      <a:r>
                        <a:rPr lang="en-US" sz="1600" b="0" i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/>
                      </a:r>
                      <a:br>
                        <a:rPr lang="en-US" sz="1600" b="0" i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</a:br>
                      <a:r>
                        <a:rPr lang="en-US" sz="1600" b="0" i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a) Identification of Minimum Storage Specifications</a:t>
                      </a:r>
                    </a:p>
                    <a:p>
                      <a:pPr algn="l" fontAlgn="ctr"/>
                      <a:r>
                        <a:rPr lang="en-US" sz="1600" b="0" i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/>
                      </a:r>
                      <a:br>
                        <a:rPr lang="en-US" sz="1600" b="0" i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</a:br>
                      <a:r>
                        <a:rPr lang="en-US" sz="1600" b="0" i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b) Readiness level of involved States (categorization) - Based on assessment of automation and SOP compliance</a:t>
                      </a:r>
                    </a:p>
                    <a:p>
                      <a:pPr algn="l" fontAlgn="ctr"/>
                      <a:r>
                        <a:rPr lang="en-US" sz="1600" b="0" i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/>
                      </a:r>
                      <a:br>
                        <a:rPr lang="en-US" sz="1600" b="0" i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</a:br>
                      <a:r>
                        <a:rPr lang="en-US" sz="1600" b="0" i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c) Capture the Storage related information at a pan-India level</a:t>
                      </a:r>
                    </a:p>
                    <a:p>
                      <a:pPr algn="l" fontAlgn="ctr"/>
                      <a:r>
                        <a:rPr lang="en-US" sz="1600" b="0" i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/>
                      </a:r>
                      <a:br>
                        <a:rPr lang="en-US" sz="1600" b="0" i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</a:br>
                      <a:r>
                        <a:rPr lang="en-US" sz="1600" b="0" i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d) Finalization of Requirement Specifications and Roadmap</a:t>
                      </a:r>
                      <a:br>
                        <a:rPr lang="en-US" sz="1600" b="0" i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</a:b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48073931"/>
                  </a:ext>
                </a:extLst>
              </a:tr>
              <a:tr h="4873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Automation/Computerization of Storage Operations in all States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213711994"/>
                  </a:ext>
                </a:extLst>
              </a:tr>
              <a:tr h="4873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Design and Development of Central Portal (Umbrella Software Application)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55669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36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239464"/>
              </p:ext>
            </p:extLst>
          </p:nvPr>
        </p:nvGraphicFramePr>
        <p:xfrm>
          <a:off x="152402" y="990600"/>
          <a:ext cx="8762999" cy="3124199"/>
        </p:xfrm>
        <a:graphic>
          <a:graphicData uri="http://schemas.openxmlformats.org/drawingml/2006/table">
            <a:tbl>
              <a:tblPr/>
              <a:tblGrid>
                <a:gridCol w="5333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827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0230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8448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8448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2765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990601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825621">
                <a:tc gridSpan="11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Minimum Storage Specifications in Storage Management portals of the States - Current Assessment </a:t>
                      </a:r>
                    </a:p>
                  </a:txBody>
                  <a:tcPr marL="6768" marR="6768" marT="67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512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S. No.</a:t>
                      </a:r>
                    </a:p>
                  </a:txBody>
                  <a:tcPr marL="6768" marR="6768" marT="67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Zone</a:t>
                      </a:r>
                    </a:p>
                  </a:txBody>
                  <a:tcPr marL="6768" marR="6768" marT="67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Region</a:t>
                      </a:r>
                    </a:p>
                  </a:txBody>
                  <a:tcPr marL="6768" marR="6768" marT="67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Capability to compute storage capacity</a:t>
                      </a:r>
                    </a:p>
                  </a:txBody>
                  <a:tcPr marL="6768" marR="6768" marT="67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Depict Storage point-wise stock position</a:t>
                      </a:r>
                    </a:p>
                  </a:txBody>
                  <a:tcPr marL="6768" marR="6768" marT="67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Stack-wise, Truck-wise Linkage</a:t>
                      </a:r>
                    </a:p>
                  </a:txBody>
                  <a:tcPr marL="6768" marR="6768" marT="67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Quality Parameters</a:t>
                      </a:r>
                    </a:p>
                  </a:txBody>
                  <a:tcPr marL="6768" marR="6768" marT="67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Remarks</a:t>
                      </a:r>
                    </a:p>
                  </a:txBody>
                  <a:tcPr marL="6768" marR="6768" marT="67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472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Crop year-wise break up of stocks held</a:t>
                      </a:r>
                    </a:p>
                  </a:txBody>
                  <a:tcPr marL="6768" marR="6768" marT="67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Depiction of OB, Issues and CB</a:t>
                      </a:r>
                    </a:p>
                  </a:txBody>
                  <a:tcPr marL="6768" marR="6768" marT="67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Stack wise details of stock position</a:t>
                      </a:r>
                    </a:p>
                  </a:txBody>
                  <a:tcPr marL="6768" marR="6768" marT="67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Truck wise information</a:t>
                      </a:r>
                    </a:p>
                  </a:txBody>
                  <a:tcPr marL="6768" marR="6768" marT="67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Infestation details</a:t>
                      </a:r>
                    </a:p>
                  </a:txBody>
                  <a:tcPr marL="6768" marR="6768" marT="67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Treatment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details</a:t>
                      </a:r>
                    </a:p>
                  </a:txBody>
                  <a:tcPr marL="6768" marR="6768" marT="67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F7BEB221-FA46-4EF2-85B7-D4ACCD3CC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485" y="533400"/>
            <a:ext cx="8179724" cy="381000"/>
          </a:xfrm>
        </p:spPr>
        <p:txBody>
          <a:bodyPr/>
          <a:lstStyle/>
          <a:p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Assessment of Existing Landscape – Storage Points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614E06E3-D4B9-43C3-9406-468133DE9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16" y="1143000"/>
            <a:ext cx="8352183" cy="1384995"/>
          </a:xfrm>
        </p:spPr>
        <p:txBody>
          <a:bodyPr/>
          <a:lstStyle/>
          <a:p>
            <a:r>
              <a:rPr lang="en-US" sz="1800" b="0" i="0" dirty="0"/>
              <a:t/>
            </a:r>
            <a:br>
              <a:rPr lang="en-US" sz="1800" b="0" i="0" dirty="0"/>
            </a:br>
            <a:r>
              <a:rPr lang="en-US" sz="1800" b="0" i="0" dirty="0"/>
              <a:t/>
            </a:r>
            <a:br>
              <a:rPr lang="en-US" sz="1800" b="0" i="0" dirty="0"/>
            </a:br>
            <a:r>
              <a:rPr lang="en-US" sz="1800" b="0" i="0" dirty="0"/>
              <a:t/>
            </a:r>
            <a:br>
              <a:rPr lang="en-US" sz="1800" b="0" i="0" dirty="0"/>
            </a:br>
            <a:r>
              <a:rPr lang="en-US" sz="1800" b="0" i="0" dirty="0"/>
              <a:t/>
            </a:r>
            <a:br>
              <a:rPr lang="en-US" sz="1800" b="0" i="0" dirty="0"/>
            </a:br>
            <a:endParaRPr lang="en-US" sz="1800" b="0" i="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4416920C-D2A6-4FA2-9359-82DF5188B74F}"/>
              </a:ext>
            </a:extLst>
          </p:cNvPr>
          <p:cNvGraphicFramePr>
            <a:graphicFrameLocks noGrp="1"/>
          </p:cNvGraphicFramePr>
          <p:nvPr/>
        </p:nvGraphicFramePr>
        <p:xfrm>
          <a:off x="334615" y="1143000"/>
          <a:ext cx="8352183" cy="5471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8388">
                  <a:extLst>
                    <a:ext uri="{9D8B030D-6E8A-4147-A177-3AD203B41FA5}">
                      <a16:colId xmlns="" xmlns:a16="http://schemas.microsoft.com/office/drawing/2014/main" val="3352785703"/>
                    </a:ext>
                  </a:extLst>
                </a:gridCol>
                <a:gridCol w="1392030">
                  <a:extLst>
                    <a:ext uri="{9D8B030D-6E8A-4147-A177-3AD203B41FA5}">
                      <a16:colId xmlns="" xmlns:a16="http://schemas.microsoft.com/office/drawing/2014/main" val="1076903603"/>
                    </a:ext>
                  </a:extLst>
                </a:gridCol>
                <a:gridCol w="971184">
                  <a:extLst>
                    <a:ext uri="{9D8B030D-6E8A-4147-A177-3AD203B41FA5}">
                      <a16:colId xmlns="" xmlns:a16="http://schemas.microsoft.com/office/drawing/2014/main" val="3725518133"/>
                    </a:ext>
                  </a:extLst>
                </a:gridCol>
                <a:gridCol w="517966">
                  <a:extLst>
                    <a:ext uri="{9D8B030D-6E8A-4147-A177-3AD203B41FA5}">
                      <a16:colId xmlns="" xmlns:a16="http://schemas.microsoft.com/office/drawing/2014/main" val="1075443606"/>
                    </a:ext>
                  </a:extLst>
                </a:gridCol>
                <a:gridCol w="780217">
                  <a:extLst>
                    <a:ext uri="{9D8B030D-6E8A-4147-A177-3AD203B41FA5}">
                      <a16:colId xmlns="" xmlns:a16="http://schemas.microsoft.com/office/drawing/2014/main" val="2527620157"/>
                    </a:ext>
                  </a:extLst>
                </a:gridCol>
                <a:gridCol w="1485878">
                  <a:extLst>
                    <a:ext uri="{9D8B030D-6E8A-4147-A177-3AD203B41FA5}">
                      <a16:colId xmlns="" xmlns:a16="http://schemas.microsoft.com/office/drawing/2014/main" val="1701769572"/>
                    </a:ext>
                  </a:extLst>
                </a:gridCol>
                <a:gridCol w="679830">
                  <a:extLst>
                    <a:ext uri="{9D8B030D-6E8A-4147-A177-3AD203B41FA5}">
                      <a16:colId xmlns="" xmlns:a16="http://schemas.microsoft.com/office/drawing/2014/main" val="626756483"/>
                    </a:ext>
                  </a:extLst>
                </a:gridCol>
                <a:gridCol w="1796690">
                  <a:extLst>
                    <a:ext uri="{9D8B030D-6E8A-4147-A177-3AD203B41FA5}">
                      <a16:colId xmlns="" xmlns:a16="http://schemas.microsoft.com/office/drawing/2014/main" val="1304615241"/>
                    </a:ext>
                  </a:extLst>
                </a:gridCol>
              </a:tblGrid>
              <a:tr h="53340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No. of </a:t>
                      </a:r>
                      <a:r>
                        <a:rPr lang="en-US" sz="1600" b="1" u="none" strike="noStrike" dirty="0" err="1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Godowns</a:t>
                      </a:r>
                      <a:r>
                        <a:rPr lang="en-US" sz="1600" b="1" u="none" strike="noStrik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of DCP States for Central Pool Stock</a:t>
                      </a:r>
                    </a:p>
                    <a:p>
                      <a:pPr algn="ctr" fontAlgn="b"/>
                      <a:endParaRPr lang="en-US" sz="1600" b="1" i="0" u="none" strike="noStrike" dirty="0">
                        <a:solidFill>
                          <a:schemeClr val="bg2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5744856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S. No. </a:t>
                      </a:r>
                      <a:endParaRPr lang="en-US" sz="1600" b="1" i="0" u="none" strike="noStrike" dirty="0">
                        <a:solidFill>
                          <a:schemeClr val="bg2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865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State</a:t>
                      </a:r>
                      <a:endParaRPr lang="en-US" sz="1600" b="1" i="0" u="none" strike="noStrike" dirty="0">
                        <a:solidFill>
                          <a:schemeClr val="bg2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Covered</a:t>
                      </a:r>
                      <a:endParaRPr lang="en-US" sz="1600" b="1" i="0" u="none" strike="noStrike" dirty="0">
                        <a:solidFill>
                          <a:schemeClr val="bg2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Silo</a:t>
                      </a:r>
                      <a:endParaRPr lang="en-US" sz="1600" b="1" i="0" u="none" strike="noStrike" dirty="0">
                        <a:solidFill>
                          <a:schemeClr val="bg2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CAP</a:t>
                      </a:r>
                      <a:endParaRPr lang="en-US" sz="1600" b="1" i="0" u="none" strike="noStrike" dirty="0">
                        <a:solidFill>
                          <a:schemeClr val="bg2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Covered &amp; CAP</a:t>
                      </a:r>
                      <a:endParaRPr lang="en-US" sz="1600" b="1" i="0" u="none" strike="noStrike" dirty="0">
                        <a:solidFill>
                          <a:schemeClr val="bg2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chemeClr val="bg2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No. of Agencies </a:t>
                      </a:r>
                      <a:endParaRPr lang="en-US" sz="1600" b="1" i="0" u="none" strike="noStrike" dirty="0">
                        <a:solidFill>
                          <a:schemeClr val="bg2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78892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US" sz="1600" b="1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Punjab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597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1234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1861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111423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US" sz="1600" b="1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Haryana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254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414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0077816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US" sz="1600" b="1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Gujarat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249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249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002658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en-US" sz="1600" b="1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Bihar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370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370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0428169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en-US" sz="1600" b="1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Kerala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212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212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9128527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US" sz="1600" b="1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Tamil Nadu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281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281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4676873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n-US" sz="1600" b="1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Chhattisgarh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129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129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362795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en-US" sz="1600" b="1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Karnataka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406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406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6895066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en-US" sz="1600" b="1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Tripuara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32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32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5786255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en-US" sz="1600" b="1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Maharashtara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1162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1162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533457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en-US" sz="1600" b="1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A.P.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386267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en-US" sz="1600" b="1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Uttarakhand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137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137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308897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en-US" sz="1600" b="1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MP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6921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7061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3859955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</a:t>
                      </a:r>
                      <a:endParaRPr lang="en-US" sz="1600" b="1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Telangana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219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219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14176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</a:t>
                      </a:r>
                      <a:endParaRPr lang="en-US" sz="1600" b="1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Odisha 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157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157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81478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  <a:endParaRPr lang="en-US" sz="1600" b="1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West Bengal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221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221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US" sz="1600" b="0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92026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Total</a:t>
                      </a:r>
                      <a:endParaRPr lang="en-US" sz="1600" b="1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11359</a:t>
                      </a:r>
                      <a:endParaRPr lang="en-US" sz="1600" b="1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US" sz="1600" b="1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1534</a:t>
                      </a:r>
                      <a:endParaRPr lang="en-US" sz="1600" b="1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</a:t>
                      </a:r>
                      <a:endParaRPr lang="en-US" sz="1600" b="1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12923</a:t>
                      </a:r>
                      <a:endParaRPr lang="en-US" sz="1600" b="1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</a:t>
                      </a:r>
                      <a:endParaRPr lang="en-US" sz="1600" b="1" i="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6777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231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33400" y="3124200"/>
            <a:ext cx="8179724" cy="403412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Thank you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667652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549</Words>
  <Application>Microsoft Office PowerPoint</Application>
  <PresentationFormat>On-screen Show (4:3)</PresentationFormat>
  <Paragraphs>206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58</cp:revision>
  <cp:lastPrinted>2022-02-25T12:38:55Z</cp:lastPrinted>
  <dcterms:created xsi:type="dcterms:W3CDTF">2006-08-16T00:00:00Z</dcterms:created>
  <dcterms:modified xsi:type="dcterms:W3CDTF">2022-06-10T07:53:23Z</dcterms:modified>
</cp:coreProperties>
</file>